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4"/>
  </p:notesMasterIdLst>
  <p:sldIdLst>
    <p:sldId id="256" r:id="rId2"/>
    <p:sldId id="258" r:id="rId3"/>
    <p:sldId id="259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57" r:id="rId13"/>
  </p:sldIdLst>
  <p:sldSz cx="9144000" cy="6858000" type="screen4x3"/>
  <p:notesSz cx="6858000" cy="9144000"/>
  <p:custShowLst>
    <p:custShow name="PPP Kroll" id="0">
      <p:sldLst>
        <p:sld r:id="rId3"/>
        <p:sld r:id="rId7"/>
        <p:sld r:id="rId8"/>
        <p:sld r:id="rId9"/>
        <p:sld r:id="rId11"/>
        <p:sld r:id="rId12"/>
      </p:sldLst>
    </p:custShow>
  </p:custShow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6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0AA005-83E4-4CEB-8AE4-0504B135729C}" type="datetimeFigureOut">
              <a:rPr lang="de-DE" smtClean="0"/>
              <a:pPr/>
              <a:t>20.07.2009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91E000-2D03-42D0-9A72-4DB8F06B781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91E000-2D03-42D0-9A72-4DB8F06B7816}" type="slidenum">
              <a:rPr lang="de-DE" smtClean="0"/>
              <a:pPr/>
              <a:t>1</a:t>
            </a:fld>
            <a:endParaRPr lang="de-DE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91E000-2D03-42D0-9A72-4DB8F06B7816}" type="slidenum">
              <a:rPr lang="de-DE" smtClean="0"/>
              <a:pPr/>
              <a:t>10</a:t>
            </a:fld>
            <a:endParaRPr lang="de-DE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91E000-2D03-42D0-9A72-4DB8F06B7816}" type="slidenum">
              <a:rPr lang="de-DE" smtClean="0"/>
              <a:pPr/>
              <a:t>11</a:t>
            </a:fld>
            <a:endParaRPr lang="de-DE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91E000-2D03-42D0-9A72-4DB8F06B7816}" type="slidenum">
              <a:rPr lang="de-DE" smtClean="0"/>
              <a:pPr/>
              <a:t>12</a:t>
            </a:fld>
            <a:endParaRPr lang="de-D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91E000-2D03-42D0-9A72-4DB8F06B7816}" type="slidenum">
              <a:rPr lang="de-DE" smtClean="0"/>
              <a:pPr/>
              <a:t>2</a:t>
            </a:fld>
            <a:endParaRPr lang="de-D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91E000-2D03-42D0-9A72-4DB8F06B7816}" type="slidenum">
              <a:rPr lang="de-DE" smtClean="0"/>
              <a:pPr/>
              <a:t>3</a:t>
            </a:fld>
            <a:endParaRPr lang="de-DE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91E000-2D03-42D0-9A72-4DB8F06B7816}" type="slidenum">
              <a:rPr lang="de-DE" smtClean="0"/>
              <a:pPr/>
              <a:t>4</a:t>
            </a:fld>
            <a:endParaRPr lang="de-DE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91E000-2D03-42D0-9A72-4DB8F06B7816}" type="slidenum">
              <a:rPr lang="de-DE" smtClean="0"/>
              <a:pPr/>
              <a:t>5</a:t>
            </a:fld>
            <a:endParaRPr lang="de-DE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91E000-2D03-42D0-9A72-4DB8F06B7816}" type="slidenum">
              <a:rPr lang="de-DE" smtClean="0"/>
              <a:pPr/>
              <a:t>6</a:t>
            </a:fld>
            <a:endParaRPr lang="de-DE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91E000-2D03-42D0-9A72-4DB8F06B7816}" type="slidenum">
              <a:rPr lang="de-DE" smtClean="0"/>
              <a:pPr/>
              <a:t>7</a:t>
            </a:fld>
            <a:endParaRPr lang="de-DE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91E000-2D03-42D0-9A72-4DB8F06B7816}" type="slidenum">
              <a:rPr lang="de-DE" smtClean="0"/>
              <a:pPr/>
              <a:t>8</a:t>
            </a:fld>
            <a:endParaRPr lang="de-DE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91E000-2D03-42D0-9A72-4DB8F06B7816}" type="slidenum">
              <a:rPr lang="de-DE" smtClean="0"/>
              <a:pPr/>
              <a:t>9</a:t>
            </a:fld>
            <a:endParaRPr lang="de-D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el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22" name="Untertitel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de-DE" smtClean="0"/>
              <a:t>Formatvorlage des Untertitelmasters durch Klicken bearbeiten</a:t>
            </a:r>
            <a:endParaRPr kumimoji="0"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de-DE" smtClean="0"/>
              <a:t>20.07.2009</a:t>
            </a:r>
            <a:endParaRPr lang="de-DE"/>
          </a:p>
        </p:txBody>
      </p:sp>
      <p:sp>
        <p:nvSpPr>
          <p:cNvPr id="20" name="Fußzeilenplatzhalt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de-DE" smtClean="0"/>
              <a:t>Anna-Karina Schulz</a:t>
            </a:r>
            <a:endParaRPr lang="de-DE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50A36FB-2DD9-46D9-B1DA-11E5C329E2CB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Ellipse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lipse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de-DE" smtClean="0"/>
              <a:t>20.07.2009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de-DE" smtClean="0"/>
              <a:t>Anna-Karina Schulz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50A36FB-2DD9-46D9-B1DA-11E5C329E2CB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  <p:transition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de-DE" smtClean="0"/>
              <a:t>20.07.2009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de-DE" smtClean="0"/>
              <a:t>Anna-Karina Schulz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50A36FB-2DD9-46D9-B1DA-11E5C329E2CB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  <p:transition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de-DE" smtClean="0"/>
              <a:t>20.07.2009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de-DE" smtClean="0"/>
              <a:t>Anna-Karina Schulz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50A36FB-2DD9-46D9-B1DA-11E5C329E2CB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  <p:transition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de-DE" smtClean="0"/>
              <a:t>20.07.2009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de-DE" smtClean="0"/>
              <a:t>Anna-Karina Schulz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50A36FB-2DD9-46D9-B1DA-11E5C329E2CB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Rechteck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lipse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lipse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de-DE" smtClean="0"/>
              <a:t>20.07.2009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de-DE" smtClean="0"/>
              <a:t>Anna-Karina Schulz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50A36FB-2DD9-46D9-B1DA-11E5C329E2CB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  <p:transition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de-DE" smtClean="0"/>
              <a:t>20.07.2009</a:t>
            </a:r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de-DE" smtClean="0"/>
              <a:t>Anna-Karina Schulz</a:t>
            </a:r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50A36FB-2DD9-46D9-B1DA-11E5C329E2CB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  <p:transition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de-DE" smtClean="0"/>
              <a:t>20.07.2009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de-DE" smtClean="0"/>
              <a:t>Anna-Karina Schulz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50A36FB-2DD9-46D9-B1DA-11E5C329E2CB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  <p:transition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de-DE" smtClean="0"/>
              <a:t>20.07.2009</a:t>
            </a:r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de-DE" smtClean="0"/>
              <a:t>Anna-Karina Schulz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50A36FB-2DD9-46D9-B1DA-11E5C329E2CB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6" name="Rechteck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de-DE" smtClean="0"/>
              <a:t>20.07.2009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de-DE" smtClean="0"/>
              <a:t>Anna-Karina Schulz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50A36FB-2DD9-46D9-B1DA-11E5C329E2CB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  <p:transition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de-DE" smtClean="0"/>
              <a:t>20.07.2009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de-DE" smtClean="0"/>
              <a:t>Anna-Karina Schulz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50A36FB-2DD9-46D9-B1DA-11E5C329E2CB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de-DE" smtClean="0"/>
              <a:t>Bild durch Klicken auf Symbol hinzufügen</a:t>
            </a:r>
            <a:endParaRPr kumimoji="0" lang="en-US" dirty="0"/>
          </a:p>
        </p:txBody>
      </p:sp>
      <p:sp>
        <p:nvSpPr>
          <p:cNvPr id="9" name="Flussdiagramm: Proz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ussdiagramm: Proz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</p:spTree>
  </p:cSld>
  <p:clrMapOvr>
    <a:masterClrMapping/>
  </p:clrMapOvr>
  <p:transition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ort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lipse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ad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hteck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elplatzhalt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9" name="Textplatzhalt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  <a:p>
            <a:pPr lvl="1" eaLnBrk="1" latinLnBrk="0" hangingPunct="1"/>
            <a:r>
              <a:rPr kumimoji="0" lang="de-DE" smtClean="0"/>
              <a:t>Zweite Ebene</a:t>
            </a:r>
          </a:p>
          <a:p>
            <a:pPr lvl="2" eaLnBrk="1" latinLnBrk="0" hangingPunct="1"/>
            <a:r>
              <a:rPr kumimoji="0" lang="de-DE" smtClean="0"/>
              <a:t>Dritte Ebene</a:t>
            </a:r>
          </a:p>
          <a:p>
            <a:pPr lvl="3" eaLnBrk="1" latinLnBrk="0" hangingPunct="1"/>
            <a:r>
              <a:rPr kumimoji="0" lang="de-DE" smtClean="0"/>
              <a:t>Vierte Ebene</a:t>
            </a:r>
          </a:p>
          <a:p>
            <a:pPr lvl="4" eaLnBrk="1" latinLnBrk="0" hangingPunct="1"/>
            <a:r>
              <a:rPr kumimoji="0" lang="de-DE" smtClean="0"/>
              <a:t>Fünfte Ebene</a:t>
            </a:r>
            <a:endParaRPr kumimoji="0" lang="en-US"/>
          </a:p>
        </p:txBody>
      </p:sp>
      <p:sp>
        <p:nvSpPr>
          <p:cNvPr id="24" name="Datumsplatzhalt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r>
              <a:rPr lang="de-DE" smtClean="0"/>
              <a:t>20.07.2009</a:t>
            </a:r>
            <a:endParaRPr lang="de-DE"/>
          </a:p>
        </p:txBody>
      </p:sp>
      <p:sp>
        <p:nvSpPr>
          <p:cNvPr id="10" name="Fußzeilenplatzhalt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r>
              <a:rPr lang="de-DE" smtClean="0"/>
              <a:t>Anna-Karina Schulz</a:t>
            </a:r>
            <a:endParaRPr lang="de-DE"/>
          </a:p>
        </p:txBody>
      </p:sp>
      <p:sp>
        <p:nvSpPr>
          <p:cNvPr id="22" name="Foliennummernplatzhalt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50A36FB-2DD9-46D9-B1DA-11E5C329E2CB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5" name="Rechteck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ipe/>
  </p:transition>
  <p:hf hdr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Grafik 3" descr="Ottilie im Kah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Literatur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ClrTx/>
              <a:buFont typeface="Wingdings" pitchFamily="2" charset="2"/>
              <a:buChar char="&amp;"/>
            </a:pPr>
            <a:r>
              <a:rPr lang="de-DE" sz="3000" dirty="0" err="1" smtClean="0"/>
              <a:t>Blessin</a:t>
            </a:r>
            <a:r>
              <a:rPr lang="de-DE" sz="3000" dirty="0" smtClean="0"/>
              <a:t>, Stefan: </a:t>
            </a:r>
            <a:r>
              <a:rPr lang="de-DE" sz="3000" i="1" dirty="0" smtClean="0"/>
              <a:t>Erzählstruktur und Leserhandlung. Zur Theorie der literarischen Kommunikation am Beispiel von Goethes  „Wahlverwandtschaften“. </a:t>
            </a:r>
            <a:r>
              <a:rPr lang="de-DE" sz="3000" dirty="0" err="1" smtClean="0"/>
              <a:t>Carlwinter</a:t>
            </a:r>
            <a:r>
              <a:rPr lang="de-DE" sz="3000" dirty="0" smtClean="0"/>
              <a:t> Universitätsverlag, Heidelberg 1974</a:t>
            </a:r>
          </a:p>
          <a:p>
            <a:pPr>
              <a:buClrTx/>
              <a:buFont typeface="Wingdings" pitchFamily="2" charset="2"/>
              <a:buChar char="&amp;"/>
            </a:pPr>
            <a:r>
              <a:rPr lang="de-DE" sz="3000" dirty="0" err="1" smtClean="0"/>
              <a:t>Blessin</a:t>
            </a:r>
            <a:r>
              <a:rPr lang="de-DE" sz="3000" dirty="0" smtClean="0"/>
              <a:t>, Stefan: </a:t>
            </a:r>
            <a:r>
              <a:rPr lang="de-DE" sz="3000" i="1" dirty="0" smtClean="0"/>
              <a:t> Goethes </a:t>
            </a:r>
            <a:r>
              <a:rPr lang="de-DE" sz="3000" i="1" smtClean="0"/>
              <a:t>Romane</a:t>
            </a:r>
            <a:r>
              <a:rPr lang="de-DE" sz="3000" i="1" smtClean="0"/>
              <a:t>. </a:t>
            </a:r>
            <a:r>
              <a:rPr lang="de-DE" sz="3000" i="1" dirty="0" smtClean="0"/>
              <a:t>Aufbruch </a:t>
            </a:r>
            <a:r>
              <a:rPr lang="de-DE" sz="3000" i="1" dirty="0" smtClean="0"/>
              <a:t>in die Moderne.</a:t>
            </a:r>
            <a:r>
              <a:rPr lang="de-DE" sz="3000" dirty="0" smtClean="0"/>
              <a:t> Ferdinand Schöningh, Paderborn 1996</a:t>
            </a:r>
          </a:p>
          <a:p>
            <a:pPr>
              <a:buClrTx/>
              <a:buFont typeface="Wingdings" pitchFamily="2" charset="2"/>
              <a:buChar char="&amp;"/>
            </a:pPr>
            <a:r>
              <a:rPr lang="de-DE" sz="3000" dirty="0" err="1" smtClean="0"/>
              <a:t>Jeßing</a:t>
            </a:r>
            <a:r>
              <a:rPr lang="de-DE" sz="3000" dirty="0" smtClean="0"/>
              <a:t>, Benedikt: </a:t>
            </a:r>
            <a:r>
              <a:rPr lang="de-DE" sz="3000" i="1" dirty="0" smtClean="0"/>
              <a:t>Neuere deutsche Literaturgeschichte. Eine Einführung</a:t>
            </a:r>
            <a:r>
              <a:rPr lang="de-DE" sz="3000" i="1" dirty="0" smtClean="0"/>
              <a:t>. </a:t>
            </a:r>
            <a:r>
              <a:rPr lang="de-DE" sz="3000" dirty="0" smtClean="0"/>
              <a:t>Narr </a:t>
            </a:r>
            <a:r>
              <a:rPr lang="de-DE" sz="3000" dirty="0" smtClean="0"/>
              <a:t>Francke </a:t>
            </a:r>
            <a:r>
              <a:rPr lang="de-DE" sz="3000" dirty="0" err="1" smtClean="0"/>
              <a:t>Attempto</a:t>
            </a:r>
            <a:r>
              <a:rPr lang="de-DE" sz="3000" dirty="0" smtClean="0"/>
              <a:t> Verlag GmbH + Co. KG, Tübingen 2008</a:t>
            </a:r>
          </a:p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20.07.2009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Anna-Karina Schulz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A36FB-2DD9-46D9-B1DA-11E5C329E2CB}" type="slidenum">
              <a:rPr lang="de-DE" smtClean="0"/>
              <a:pPr/>
              <a:t>10</a:t>
            </a:fld>
            <a:endParaRPr lang="de-DE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de-DE" sz="4800" dirty="0" smtClean="0"/>
              <a:t>Vielen Dank für eure Aufmerksamkeit!</a:t>
            </a:r>
          </a:p>
          <a:p>
            <a:pPr algn="ctr">
              <a:buNone/>
            </a:pPr>
            <a:endParaRPr lang="de-DE" sz="48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20.07.2009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Anna-Karina Schulz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A36FB-2DD9-46D9-B1DA-11E5C329E2CB}" type="slidenum">
              <a:rPr lang="de-DE" smtClean="0"/>
              <a:pPr/>
              <a:t>11</a:t>
            </a:fld>
            <a:endParaRPr lang="de-DE"/>
          </a:p>
        </p:txBody>
      </p:sp>
      <p:sp>
        <p:nvSpPr>
          <p:cNvPr id="7" name="Smiley 6"/>
          <p:cNvSpPr/>
          <p:nvPr/>
        </p:nvSpPr>
        <p:spPr>
          <a:xfrm>
            <a:off x="4357686" y="3571876"/>
            <a:ext cx="1428760" cy="1414466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Inhaltsplatzhalter 3" descr="Ottilie im Kahn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20.07.2009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A36FB-2DD9-46D9-B1DA-11E5C329E2CB}" type="slidenum">
              <a:rPr lang="de-DE" smtClean="0"/>
              <a:pPr/>
              <a:t>12</a:t>
            </a:fld>
            <a:endParaRPr lang="de-DE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Anna-Karina Schulz</a:t>
            </a:r>
            <a:endParaRPr lang="de-DE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783218"/>
          </a:xfrm>
        </p:spPr>
        <p:txBody>
          <a:bodyPr>
            <a:normAutofit fontScale="90000"/>
          </a:bodyPr>
          <a:lstStyle/>
          <a:p>
            <a:pPr algn="ctr"/>
            <a:r>
              <a:rPr lang="de-DE" dirty="0" smtClean="0"/>
              <a:t>Goethes „Wahlverwandtschaften“ – Ein typisches Werk des Weimarer Klassizismus?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432560" y="2143116"/>
            <a:ext cx="7406640" cy="1459548"/>
          </a:xfrm>
        </p:spPr>
        <p:txBody>
          <a:bodyPr/>
          <a:lstStyle/>
          <a:p>
            <a:pPr algn="ctr"/>
            <a:r>
              <a:rPr lang="de-DE" dirty="0" smtClean="0"/>
              <a:t>Die Darstellung des Werkes in der Literatur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5786414" y="5715016"/>
            <a:ext cx="335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Referentin:  Anna-Karina Schulz</a:t>
            </a:r>
            <a:endParaRPr lang="de-DE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Inhalt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de-DE" dirty="0" smtClean="0"/>
              <a:t>Der Inhalt des Romans</a:t>
            </a:r>
          </a:p>
          <a:p>
            <a:r>
              <a:rPr lang="de-DE" dirty="0" smtClean="0"/>
              <a:t>Die Epochen</a:t>
            </a:r>
          </a:p>
          <a:p>
            <a:pPr lvl="1"/>
            <a:r>
              <a:rPr lang="de-DE" dirty="0" smtClean="0"/>
              <a:t>Weimarer Klassizismus</a:t>
            </a:r>
          </a:p>
          <a:p>
            <a:pPr lvl="1"/>
            <a:r>
              <a:rPr lang="de-DE" dirty="0" smtClean="0"/>
              <a:t>Romantik</a:t>
            </a:r>
          </a:p>
          <a:p>
            <a:r>
              <a:rPr lang="de-DE" dirty="0" smtClean="0"/>
              <a:t>Aussagekräftige Merkmale des Romans</a:t>
            </a:r>
          </a:p>
          <a:p>
            <a:r>
              <a:rPr lang="de-DE" dirty="0" smtClean="0"/>
              <a:t>Meine Meinung</a:t>
            </a:r>
          </a:p>
          <a:p>
            <a:r>
              <a:rPr lang="de-DE" dirty="0" smtClean="0"/>
              <a:t>Fazit</a:t>
            </a:r>
          </a:p>
          <a:p>
            <a:r>
              <a:rPr lang="de-DE" dirty="0" smtClean="0"/>
              <a:t>Schlusssatz</a:t>
            </a:r>
          </a:p>
          <a:p>
            <a:r>
              <a:rPr lang="de-DE" dirty="0" smtClean="0"/>
              <a:t>Literatur</a:t>
            </a:r>
          </a:p>
          <a:p>
            <a:r>
              <a:rPr lang="de-DE" dirty="0" smtClean="0"/>
              <a:t>Dank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20.07.2009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Anna-Karina Schulz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A36FB-2DD9-46D9-B1DA-11E5C329E2CB}" type="slidenum">
              <a:rPr lang="de-DE" smtClean="0"/>
              <a:pPr/>
              <a:t>3</a:t>
            </a:fld>
            <a:endParaRPr lang="de-DE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Der Inhalt des Romans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20.07.2009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Anna-Karina Schulz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A36FB-2DD9-46D9-B1DA-11E5C329E2CB}" type="slidenum">
              <a:rPr lang="de-DE" smtClean="0"/>
              <a:pPr/>
              <a:t>4</a:t>
            </a:fld>
            <a:endParaRPr lang="de-DE"/>
          </a:p>
        </p:txBody>
      </p:sp>
      <p:sp>
        <p:nvSpPr>
          <p:cNvPr id="8" name="Inhaltsplatzhalt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Ehepaar lädt Freunde ein</a:t>
            </a:r>
          </a:p>
          <a:p>
            <a:r>
              <a:rPr lang="de-DE" dirty="0" smtClean="0"/>
              <a:t>„Liebe über Kreuz“</a:t>
            </a:r>
          </a:p>
          <a:p>
            <a:r>
              <a:rPr lang="de-DE" dirty="0" smtClean="0"/>
              <a:t>Mehrere Konflikte, mehrere Lösungsansätze</a:t>
            </a:r>
          </a:p>
          <a:p>
            <a:r>
              <a:rPr lang="de-DE" dirty="0" smtClean="0"/>
              <a:t>Eduard und Ottilie sterben</a:t>
            </a:r>
            <a:endParaRPr lang="de-DE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/>
              <a:t>Die Epochen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de-DE" sz="3000" u="sng" dirty="0" smtClean="0"/>
              <a:t>Weimarer Klassizismus</a:t>
            </a:r>
          </a:p>
          <a:p>
            <a:r>
              <a:rPr lang="de-DE" sz="3000" dirty="0" smtClean="0"/>
              <a:t>1786 (bis ca. 1805)</a:t>
            </a:r>
          </a:p>
          <a:p>
            <a:r>
              <a:rPr lang="de-DE" sz="3000" dirty="0" smtClean="0"/>
              <a:t>Strömung der Aufklärung</a:t>
            </a:r>
          </a:p>
          <a:p>
            <a:r>
              <a:rPr lang="de-DE" sz="3000" dirty="0" smtClean="0"/>
              <a:t>Literatur der Antike als Vorbild</a:t>
            </a:r>
          </a:p>
          <a:p>
            <a:r>
              <a:rPr lang="de-DE" sz="3000" dirty="0" smtClean="0"/>
              <a:t>Kunst als Medium der Erziehung (Bildungsroman)</a:t>
            </a:r>
          </a:p>
          <a:p>
            <a:r>
              <a:rPr lang="de-DE" sz="3000" dirty="0" smtClean="0"/>
              <a:t>Brief</a:t>
            </a:r>
          </a:p>
          <a:p>
            <a:r>
              <a:rPr lang="de-DE" sz="3000" dirty="0" smtClean="0"/>
              <a:t>Verfall politischer Tugenden</a:t>
            </a:r>
          </a:p>
          <a:p>
            <a:r>
              <a:rPr lang="de-DE" sz="3000" dirty="0" smtClean="0"/>
              <a:t>Streben nach harmonischem Ausgleich der Gegensätze</a:t>
            </a:r>
          </a:p>
          <a:p>
            <a:pPr>
              <a:buNone/>
            </a:pP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de-DE" u="sng" dirty="0" smtClean="0"/>
              <a:t>Romantik</a:t>
            </a:r>
          </a:p>
          <a:p>
            <a:r>
              <a:rPr lang="de-DE" dirty="0" smtClean="0"/>
              <a:t>1795 (bis ca. 1848)</a:t>
            </a:r>
          </a:p>
          <a:p>
            <a:r>
              <a:rPr lang="de-DE" dirty="0" smtClean="0"/>
              <a:t>Individualität, Gefühl, Leidenschaft, Sehnsucht vs. Wahnsinn, Gespenster, Schuld, Tod</a:t>
            </a:r>
          </a:p>
          <a:p>
            <a:r>
              <a:rPr lang="de-DE" dirty="0" smtClean="0"/>
              <a:t>Abwendung von Antike</a:t>
            </a:r>
          </a:p>
          <a:p>
            <a:r>
              <a:rPr lang="de-DE" dirty="0" smtClean="0"/>
              <a:t>Spiegelmotiv</a:t>
            </a:r>
          </a:p>
          <a:p>
            <a:r>
              <a:rPr lang="de-DE" dirty="0" smtClean="0"/>
              <a:t>Das Unbewusste der menschlichen Psyche</a:t>
            </a:r>
          </a:p>
          <a:p>
            <a:r>
              <a:rPr lang="de-DE" dirty="0" smtClean="0"/>
              <a:t>Unvollendeter Zustand= Freiheit </a:t>
            </a:r>
          </a:p>
          <a:p>
            <a:r>
              <a:rPr lang="de-DE" dirty="0" smtClean="0"/>
              <a:t>Grenzen sollen gesprengt werden (Gesellschaft, Traum &amp; Wirklichkeit)</a:t>
            </a:r>
          </a:p>
          <a:p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20.07.2009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Anna-Karina Schulz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A36FB-2DD9-46D9-B1DA-11E5C329E2CB}" type="slidenum">
              <a:rPr lang="de-DE" smtClean="0"/>
              <a:pPr/>
              <a:t>5</a:t>
            </a:fld>
            <a:endParaRPr lang="de-DE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de-DE" dirty="0" smtClean="0"/>
              <a:t>Aussagekräftige Merkmale des Romans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Charlotte appelliert an Eduards Vernunft</a:t>
            </a:r>
          </a:p>
          <a:p>
            <a:r>
              <a:rPr lang="de-DE" dirty="0" smtClean="0"/>
              <a:t>Charlotte verzichtet</a:t>
            </a:r>
          </a:p>
          <a:p>
            <a:r>
              <a:rPr lang="de-DE" dirty="0" smtClean="0"/>
              <a:t>Thematisierung der Pädagogik (Bildungsroman?)</a:t>
            </a:r>
          </a:p>
          <a:p>
            <a:r>
              <a:rPr lang="de-DE" dirty="0" smtClean="0"/>
              <a:t>Verfall des Adels wird dargestellt</a:t>
            </a:r>
          </a:p>
          <a:p>
            <a:r>
              <a:rPr lang="de-DE" dirty="0" smtClean="0"/>
              <a:t>Ottilies Tagebücher = Briefe</a:t>
            </a:r>
          </a:p>
          <a:p>
            <a:pPr>
              <a:buNone/>
            </a:pP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Erscheinungsdatum: 1809</a:t>
            </a:r>
          </a:p>
          <a:p>
            <a:r>
              <a:rPr lang="de-DE" dirty="0" smtClean="0"/>
              <a:t>Keine drei Einheiten</a:t>
            </a:r>
          </a:p>
          <a:p>
            <a:r>
              <a:rPr lang="de-DE" dirty="0" smtClean="0"/>
              <a:t>Eduard + Ottilie = starke Sehnsucht</a:t>
            </a:r>
          </a:p>
          <a:p>
            <a:r>
              <a:rPr lang="de-DE" dirty="0" smtClean="0"/>
              <a:t>Eduard gibt seinen Gefühlen nach</a:t>
            </a:r>
          </a:p>
          <a:p>
            <a:r>
              <a:rPr lang="de-DE" dirty="0" smtClean="0"/>
              <a:t>Natur &amp; Mythen</a:t>
            </a:r>
          </a:p>
          <a:p>
            <a:r>
              <a:rPr lang="de-DE" dirty="0" smtClean="0"/>
              <a:t>Schuld und Tod</a:t>
            </a:r>
          </a:p>
          <a:p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20.07.2009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Anna-Karina Schulz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A36FB-2DD9-46D9-B1DA-11E5C329E2CB}" type="slidenum">
              <a:rPr lang="de-DE" smtClean="0"/>
              <a:pPr/>
              <a:t>6</a:t>
            </a:fld>
            <a:endParaRPr lang="de-DE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Meine Meinung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Zu viele romantische Merkmale für ein Werk des Weimarer Klassizismus</a:t>
            </a:r>
          </a:p>
          <a:p>
            <a:r>
              <a:rPr lang="de-DE" dirty="0" smtClean="0"/>
              <a:t>Versuch: klassizistisches Werk mit romantischer Figur</a:t>
            </a:r>
          </a:p>
          <a:p>
            <a:r>
              <a:rPr lang="de-DE" dirty="0" smtClean="0"/>
              <a:t>Epochen lassen sich schlecht eingrenzen</a:t>
            </a:r>
          </a:p>
          <a:p>
            <a:r>
              <a:rPr lang="de-DE" dirty="0" smtClean="0"/>
              <a:t>Namen von Epochen sind Vorurteile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20.07.2009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Anna-Karina Schulz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A36FB-2DD9-46D9-B1DA-11E5C329E2CB}" type="slidenum">
              <a:rPr lang="de-DE" smtClean="0"/>
              <a:pPr/>
              <a:t>7</a:t>
            </a:fld>
            <a:endParaRPr lang="de-DE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E0A0A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Fazit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Die Sekundärliteratur übersieht (meistens) sehr romantische Charakteristika</a:t>
            </a:r>
          </a:p>
          <a:p>
            <a:r>
              <a:rPr lang="de-DE" dirty="0" smtClean="0"/>
              <a:t>Man sollte sich nicht nur auf die Sekundärliteratur verlassen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20.07.2009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Anna-Karina Schulz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A36FB-2DD9-46D9-B1DA-11E5C329E2CB}" type="slidenum">
              <a:rPr lang="de-DE" smtClean="0"/>
              <a:pPr/>
              <a:t>8</a:t>
            </a:fld>
            <a:endParaRPr lang="de-DE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Schlusssatz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de-DE" dirty="0" smtClean="0"/>
              <a:t>„Habe Mut, dich deines eigenen Verstandes zu bedienen!“  (Immanuel Kant)</a:t>
            </a:r>
          </a:p>
          <a:p>
            <a:pPr>
              <a:buNone/>
            </a:pP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20.07.2009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Anna-Karina Schulz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A36FB-2DD9-46D9-B1DA-11E5C329E2CB}" type="slidenum">
              <a:rPr lang="de-DE" smtClean="0"/>
              <a:pPr/>
              <a:t>9</a:t>
            </a:fld>
            <a:endParaRPr lang="de-DE"/>
          </a:p>
        </p:txBody>
      </p:sp>
      <p:pic>
        <p:nvPicPr>
          <p:cNvPr id="7" name="Grafik 6" descr="homer-221x30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9058" y="3071810"/>
            <a:ext cx="2105025" cy="285750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yad">
  <a:themeElements>
    <a:clrScheme name="Nyad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Nyad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Nyad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0</TotalTime>
  <Words>387</Words>
  <Application>Microsoft Office PowerPoint</Application>
  <PresentationFormat>Bildschirmpräsentation (4:3)</PresentationFormat>
  <Paragraphs>105</Paragraphs>
  <Slides>12</Slides>
  <Notes>12</Notes>
  <HiddenSlides>0</HiddenSlides>
  <MMClips>0</MMClips>
  <ScaleCrop>false</ScaleCrop>
  <HeadingPairs>
    <vt:vector size="6" baseType="variant">
      <vt:variant>
        <vt:lpstr>Design</vt:lpstr>
      </vt:variant>
      <vt:variant>
        <vt:i4>1</vt:i4>
      </vt:variant>
      <vt:variant>
        <vt:lpstr>Folientitel</vt:lpstr>
      </vt:variant>
      <vt:variant>
        <vt:i4>12</vt:i4>
      </vt:variant>
      <vt:variant>
        <vt:lpstr>Zielgruppenorientierte Präsentationen</vt:lpstr>
      </vt:variant>
      <vt:variant>
        <vt:i4>1</vt:i4>
      </vt:variant>
    </vt:vector>
  </HeadingPairs>
  <TitlesOfParts>
    <vt:vector size="14" baseType="lpstr">
      <vt:lpstr>Nyad</vt:lpstr>
      <vt:lpstr>Folie 1</vt:lpstr>
      <vt:lpstr>Goethes „Wahlverwandtschaften“ – Ein typisches Werk des Weimarer Klassizismus?</vt:lpstr>
      <vt:lpstr>Inhalt</vt:lpstr>
      <vt:lpstr>Der Inhalt des Romans</vt:lpstr>
      <vt:lpstr>Die Epochen</vt:lpstr>
      <vt:lpstr>Aussagekräftige Merkmale des Romans</vt:lpstr>
      <vt:lpstr>Meine Meinung</vt:lpstr>
      <vt:lpstr>Fazit</vt:lpstr>
      <vt:lpstr>Schlusssatz</vt:lpstr>
      <vt:lpstr>Literatur</vt:lpstr>
      <vt:lpstr>Folie 11</vt:lpstr>
      <vt:lpstr>Folie 12</vt:lpstr>
      <vt:lpstr>PPP Kroll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Aykey</dc:creator>
  <cp:lastModifiedBy>Aykey</cp:lastModifiedBy>
  <cp:revision>22</cp:revision>
  <dcterms:created xsi:type="dcterms:W3CDTF">2009-07-18T23:31:40Z</dcterms:created>
  <dcterms:modified xsi:type="dcterms:W3CDTF">2009-07-20T14:21:20Z</dcterms:modified>
</cp:coreProperties>
</file>